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5A2E5E2-B842-4F20-B7D6-FC2D26D9D999}">
          <p14:sldIdLst>
            <p14:sldId id="256"/>
            <p14:sldId id="259"/>
            <p14:sldId id="257"/>
            <p14:sldId id="258"/>
            <p14:sldId id="260"/>
            <p14:sldId id="262"/>
            <p14:sldId id="263"/>
            <p14:sldId id="264"/>
            <p14:sldId id="265"/>
            <p14:sldId id="266"/>
            <p14:sldId id="267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6" y="43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8.7257960679443366E-4"/>
          <c:y val="1.7185819759091794E-2"/>
        </c:manualLayout>
      </c:layout>
      <c:overlay val="0"/>
    </c:title>
    <c:autoTitleDeleted val="0"/>
    <c:view3D>
      <c:rotX val="30"/>
      <c:rotY val="1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6540880503144655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І півріччя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c:spPr>
          <c:explosion val="25"/>
          <c:dLbls>
            <c:dLbl>
              <c:idx val="0"/>
              <c:layout>
                <c:manualLayout>
                  <c:x val="0.12264150943396226"/>
                  <c:y val="2.005012305227376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8238993710691823"/>
                  <c:y val="1.14572131727278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1194968553459238E-2"/>
                  <c:y val="-0.1088435251409147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2264150943396226"/>
                  <c:y val="-0.1661295910045540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</c:dLbl>
            <c:numFmt formatCode="0.0%" sourceLinked="0"/>
            <c:spPr>
              <a:solidFill>
                <a:srgbClr val="FFC000"/>
              </a:solidFill>
              <a:ln>
                <a:solidFill>
                  <a:srgbClr val="FFFF00"/>
                </a:solidFill>
              </a:ln>
              <a:effectLst>
                <a:glow rad="88900">
                  <a:srgbClr val="FF0000">
                    <a:alpha val="40000"/>
                  </a:srgbClr>
                </a:glow>
                <a:softEdge rad="12700"/>
              </a:effectLst>
            </c:spPr>
            <c:txPr>
              <a:bodyPr/>
              <a:lstStyle/>
              <a:p>
                <a:pPr>
                  <a:defRPr sz="180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ПДФО</c:v>
                </c:pt>
                <c:pt idx="1">
                  <c:v>Плата за землю</c:v>
                </c:pt>
                <c:pt idx="2">
                  <c:v>Єдиний</c:v>
                </c:pt>
                <c:pt idx="3">
                  <c:v>Акциз</c:v>
                </c:pt>
                <c:pt idx="4">
                  <c:v>Інші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32.6</c:v>
                </c:pt>
                <c:pt idx="1">
                  <c:v>46</c:v>
                </c:pt>
                <c:pt idx="2">
                  <c:v>20.2</c:v>
                </c:pt>
                <c:pt idx="3">
                  <c:v>0.1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666649768148704E-3"/>
          <c:y val="0.45303166467043998"/>
          <c:w val="0.98265146914636237"/>
          <c:h val="0.417706061579154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solidFill>
                <a:srgbClr val="FFFF00"/>
              </a:solidFill>
              <a:ln>
                <a:solidFill>
                  <a:srgbClr val="FF0000"/>
                </a:solidFill>
              </a:ln>
            </c:spPr>
            <c:txPr>
              <a:bodyPr/>
              <a:lstStyle/>
              <a:p>
                <a:pPr>
                  <a:defRPr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1754.6</c:v>
                </c:pt>
                <c:pt idx="1">
                  <c:v>1810.1</c:v>
                </c:pt>
                <c:pt idx="2">
                  <c:v>1782.5</c:v>
                </c:pt>
                <c:pt idx="3">
                  <c:v>2279.5</c:v>
                </c:pt>
                <c:pt idx="4">
                  <c:v>2074.4</c:v>
                </c:pt>
                <c:pt idx="5">
                  <c:v>2486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5616161311094889E-3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123232262218977E-3"/>
                  <c:y val="-5.5568407163283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7123232262218977E-3"/>
                  <c:y val="-4.5904336352277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246464524437955E-3"/>
                  <c:y val="-7.248053108254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8492929048877159E-3"/>
                  <c:y val="-4.3488318649526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trendline>
            <c:spPr>
              <a:ln>
                <a:solidFill>
                  <a:srgbClr val="FF0000"/>
                </a:solidFill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1804.4</c:v>
                </c:pt>
                <c:pt idx="1">
                  <c:v>2302.6</c:v>
                </c:pt>
                <c:pt idx="2">
                  <c:v>1917.5</c:v>
                </c:pt>
                <c:pt idx="3">
                  <c:v>2277.1999999999998</c:v>
                </c:pt>
                <c:pt idx="4">
                  <c:v>2282.8000000000002</c:v>
                </c:pt>
                <c:pt idx="5">
                  <c:v>2794.8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165184"/>
        <c:axId val="127166720"/>
      </c:barChart>
      <c:catAx>
        <c:axId val="12716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7166720"/>
        <c:crosses val="autoZero"/>
        <c:auto val="1"/>
        <c:lblAlgn val="ctr"/>
        <c:lblOffset val="100"/>
        <c:noMultiLvlLbl val="0"/>
      </c:catAx>
      <c:valAx>
        <c:axId val="12716672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27165184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 algn="just"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672195489452708"/>
          <c:y val="0"/>
          <c:w val="0.85327804510547289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Юридичні особи</c:v>
                </c:pt>
              </c:strCache>
            </c:strRef>
          </c:tx>
          <c:spPr>
            <a:ln>
              <a:noFill/>
            </a:ln>
          </c:spPr>
          <c:invertIfNegative val="0"/>
          <c:dLbls>
            <c:spPr>
              <a:solidFill>
                <a:srgbClr val="FFFF00"/>
              </a:solidFill>
              <a:ln>
                <a:solidFill>
                  <a:srgbClr val="FF0000"/>
                </a:solidFill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Орендна плата</c:v>
                </c:pt>
                <c:pt idx="1">
                  <c:v>Земельний податок</c:v>
                </c:pt>
                <c:pt idx="2">
                  <c:v>Єдиний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3158.2</c:v>
                </c:pt>
                <c:pt idx="1">
                  <c:v>129.54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Фізичні особи</c:v>
                </c:pt>
              </c:strCache>
            </c:strRef>
          </c:tx>
          <c:invertIfNegative val="0"/>
          <c:dLbls>
            <c:spPr>
              <a:solidFill>
                <a:srgbClr val="FFFF00"/>
              </a:solidFill>
              <a:ln>
                <a:solidFill>
                  <a:srgbClr val="FF0000"/>
                </a:solidFill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Орендна плата</c:v>
                </c:pt>
                <c:pt idx="1">
                  <c:v>Земельний податок</c:v>
                </c:pt>
                <c:pt idx="2">
                  <c:v>Єдиний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95.25</c:v>
                </c:pt>
                <c:pt idx="1">
                  <c:v>45.2</c:v>
                </c:pt>
                <c:pt idx="2">
                  <c:v>891.9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/>
        <c:axId val="7341184"/>
        <c:axId val="6311296"/>
      </c:barChart>
      <c:valAx>
        <c:axId val="6311296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7341184"/>
        <c:crosses val="autoZero"/>
        <c:crossBetween val="between"/>
      </c:valAx>
      <c:catAx>
        <c:axId val="7341184"/>
        <c:scaling>
          <c:orientation val="minMax"/>
        </c:scaling>
        <c:delete val="0"/>
        <c:axPos val="l"/>
        <c:minorGridlines/>
        <c:majorTickMark val="out"/>
        <c:minorTickMark val="none"/>
        <c:tickLblPos val="nextTo"/>
        <c:crossAx val="6311296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t"/>
      <c:layout/>
      <c:overlay val="0"/>
      <c:spPr>
        <a:ln>
          <a:noFill/>
        </a:ln>
      </c:sp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8362508505881207"/>
          <c:y val="0"/>
          <c:w val="0.53151538349372995"/>
          <c:h val="0.99651937139090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explosion val="25"/>
          <c:dLbls>
            <c:dLbl>
              <c:idx val="4"/>
              <c:spPr>
                <a:solidFill>
                  <a:srgbClr val="FFFF00"/>
                </a:solidFill>
                <a:ln>
                  <a:solidFill>
                    <a:srgbClr val="FF0000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c:spPr>
              <c:txPr>
                <a:bodyPr/>
                <a:lstStyle/>
                <a:p>
                  <a:pPr>
                    <a:defRPr b="1" i="1"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rgbClr val="FFFF00"/>
              </a:solidFill>
              <a:ln>
                <a:solidFill>
                  <a:srgbClr val="FF0000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Державно реєстрація </c:v>
                </c:pt>
                <c:pt idx="1">
                  <c:v>Штрафи</c:v>
                </c:pt>
                <c:pt idx="2">
                  <c:v>Адмін. Послуги</c:v>
                </c:pt>
                <c:pt idx="3">
                  <c:v>Оренда цілісним МК</c:v>
                </c:pt>
                <c:pt idx="4">
                  <c:v>Держане мито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16.2</c:v>
                </c:pt>
                <c:pt idx="1">
                  <c:v>6</c:v>
                </c:pt>
                <c:pt idx="2">
                  <c:v>0.9</c:v>
                </c:pt>
                <c:pt idx="3">
                  <c:v>0.41</c:v>
                </c:pt>
                <c:pt idx="4">
                  <c:v>0.4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581144740387869E-2"/>
          <c:y val="0"/>
          <c:w val="0.50632908656236353"/>
          <c:h val="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7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Екологічний податок</c:v>
                </c:pt>
                <c:pt idx="1">
                  <c:v>Власні надходження</c:v>
                </c:pt>
                <c:pt idx="2">
                  <c:v>Інші субвенції</c:v>
                </c:pt>
                <c:pt idx="3">
                  <c:v>Інше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56.4</c:v>
                </c:pt>
                <c:pt idx="1">
                  <c:v>98.5</c:v>
                </c:pt>
                <c:pt idx="2">
                  <c:v>409.7</c:v>
                </c:pt>
                <c:pt idx="3">
                  <c:v>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975308641975308E-2"/>
          <c:y val="0"/>
          <c:w val="0.94724616020219699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091693399436192E-2"/>
                  <c:y val="-0.2035702984232374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  <a:ln>
                <a:solidFill>
                  <a:srgbClr val="FF0000"/>
                </a:solidFill>
              </a:ln>
            </c:spPr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Лист1!$A$2:$A$4</c:f>
              <c:strCache>
                <c:ptCount val="3"/>
                <c:pt idx="0">
                  <c:v>Сергіївка</c:v>
                </c:pt>
                <c:pt idx="1">
                  <c:v>Розбишівка</c:v>
                </c:pt>
                <c:pt idx="2">
                  <c:v>Качанове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722.5</c:v>
                </c:pt>
                <c:pt idx="1">
                  <c:v>-163.4</c:v>
                </c:pt>
                <c:pt idx="2">
                  <c:v>238.4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Сергіївка</c:v>
                </c:pt>
                <c:pt idx="1">
                  <c:v>Розбишівка</c:v>
                </c:pt>
                <c:pt idx="2">
                  <c:v>Качанове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88712797634644358"/>
          <c:y val="6.0562312481853064E-2"/>
          <c:w val="0.11287202365355631"/>
          <c:h val="0.53866359186833745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37099875" cy="1754505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BA233-C459-4FF6-B7B5-CF0B879EF8AB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EC6ED-CC40-4534-ABF1-D2C87B6DC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29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EC6ED-CC40-4534-ABF1-D2C87B6DCA0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57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E998FF-C31E-45AC-9AB6-D8FEED4523DE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45E68D-0638-4857-85DE-1C0DD467497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400000"/>
              </a:schemeClr>
            </a:gs>
            <a:gs pos="15000">
              <a:schemeClr val="bg2">
                <a:lumMod val="40000"/>
                <a:lumOff val="6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64704"/>
            <a:ext cx="7851648" cy="32403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C000"/>
                </a:solidFill>
              </a:rPr>
              <a:t>Виконання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FC000"/>
                </a:solidFill>
              </a:rPr>
              <a:t>показників бюджету виконавчого комітету  Сергіївської сільської ради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69160"/>
            <a:ext cx="7854696" cy="1296144"/>
          </a:xfrm>
        </p:spPr>
        <p:txBody>
          <a:bodyPr>
            <a:normAutofit fontScale="47500" lnSpcReduction="20000"/>
          </a:bodyPr>
          <a:lstStyle/>
          <a:p>
            <a:endParaRPr lang="uk-UA" dirty="0" smtClean="0">
              <a:solidFill>
                <a:srgbClr val="002060"/>
              </a:solidFill>
            </a:endParaRPr>
          </a:p>
          <a:p>
            <a:endParaRPr lang="uk-UA" dirty="0">
              <a:solidFill>
                <a:srgbClr val="FFC000"/>
              </a:solidFill>
            </a:endParaRP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sz="6400" dirty="0" smtClean="0"/>
              <a:t>І півріччя 2017 року</a:t>
            </a:r>
            <a:endParaRPr lang="ru-RU" sz="6400" dirty="0"/>
          </a:p>
        </p:txBody>
      </p:sp>
    </p:spTree>
    <p:extLst>
      <p:ext uri="{BB962C8B-B14F-4D97-AF65-F5344CB8AC3E}">
        <p14:creationId xmlns:p14="http://schemas.microsoft.com/office/powerpoint/2010/main" val="13056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Спеціальний фонд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 marL="228600">
              <a:lnSpc>
                <a:spcPct val="115000"/>
              </a:lnSpc>
              <a:spcAft>
                <a:spcPts val="1000"/>
              </a:spcAft>
              <a:tabLst>
                <a:tab pos="5143500" algn="l"/>
              </a:tabLst>
            </a:pPr>
            <a:r>
              <a:rPr lang="uk-UA" sz="1800" dirty="0">
                <a:latin typeface="Times New Roman" pitchFamily="18" charset="0"/>
                <a:ea typeface="Calibri"/>
                <a:cs typeface="Times New Roman" pitchFamily="18" charset="0"/>
              </a:rPr>
              <a:t>З січня по червень 2017 року до спеціального фонду бюджету надійшло 574,1 тис. грн., що становить 127,8% до плану за перше півріччя 2017 року .</a:t>
            </a:r>
            <a:endParaRPr lang="ru-RU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47464869"/>
              </p:ext>
            </p:extLst>
          </p:nvPr>
        </p:nvGraphicFramePr>
        <p:xfrm>
          <a:off x="683568" y="2060848"/>
          <a:ext cx="741682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191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split orient="vert"/>
      </p:transition>
    </mc:Choice>
    <mc:Fallback xmlns="">
      <p:transition spd="slow" advTm="6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Спеціальний фонд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Обсяг власних надходжень бюджетних установ становить 98,5 тис. грн. , що становить 298,4% до планового показника на 2017 рік.</a:t>
            </a:r>
            <a:endParaRPr lang="ru-RU" dirty="0"/>
          </a:p>
          <a:p>
            <a:r>
              <a:rPr lang="uk-UA" dirty="0"/>
              <a:t>       Екологічного податку за І півріччя 2017 року надійшло 56,4 тис. грн. , що на 16,9 тис. грн.  більше запланованого показника , або 142,7%, та становить 72,3% виконання річного плану.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90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wipe/>
      </p:transition>
    </mc:Choice>
    <mc:Fallback xmlns="">
      <p:transition spd="slow" advTm="6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Структура ОТГ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486477"/>
              </p:ext>
            </p:extLst>
          </p:nvPr>
        </p:nvGraphicFramePr>
        <p:xfrm>
          <a:off x="1043608" y="2852936"/>
          <a:ext cx="7632848" cy="3471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1628800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/>
                <a:ea typeface="Calibri"/>
                <a:cs typeface="Times New Roman"/>
              </a:rPr>
              <a:t> За структурою складу Сергіївської об</a:t>
            </a:r>
            <a:r>
              <a:rPr lang="uk-UA" dirty="0">
                <a:latin typeface="Calibri"/>
                <a:ea typeface="Calibri"/>
                <a:cs typeface="Calibri"/>
              </a:rPr>
              <a:t>'</a:t>
            </a:r>
            <a:r>
              <a:rPr lang="uk-UA" dirty="0">
                <a:latin typeface="Times New Roman"/>
                <a:ea typeface="Calibri"/>
                <a:cs typeface="Times New Roman"/>
              </a:rPr>
              <a:t>єднаної територіальної громади  наповнення сільського  бюджету за І півріччя забезпечено  у такому співвідношенні: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72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split orient="vert"/>
      </p:transition>
    </mc:Choice>
    <mc:Fallback xmlns="">
      <p:transition spd="slow" advTm="6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Структура ОТГ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20963"/>
            <a:ext cx="7632848" cy="5302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596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10000">
        <p:wipe/>
      </p:transition>
    </mc:Choice>
    <mc:Fallback xmlns="">
      <p:transition spd="slow" advTm="11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Аналіз виконання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врахуванням всіх міжбюджетних трансфертів (субвенцій, дотацій) з державного бюджету  до загального фонду бюджету виконавчого комітету Сергіївської сільської ради з січня по червень 2017 року надійшло 13543,7  тис. грн., що становить 58,7 % до плану на рік, затвердженого з  урахуванням змін та 118,3% до планових показників за перше півріччя 2017 року.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Власні доходи  становлять7478,2 тис. грн. Порівняно із запланованими, показники збільшилися на 797,5 тис. грн. ( 111,9 %).</a:t>
            </a:r>
          </a:p>
        </p:txBody>
      </p:sp>
    </p:spTree>
    <p:extLst>
      <p:ext uri="{BB962C8B-B14F-4D97-AF65-F5344CB8AC3E}">
        <p14:creationId xmlns:p14="http://schemas.microsoft.com/office/powerpoint/2010/main" val="293256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split orient="vert"/>
      </p:transition>
    </mc:Choice>
    <mc:Fallback xmlns="">
      <p:transition spd="slow" advTm="6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Структура власних доходів бюджету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464496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               Згідно Бюджетного </a:t>
            </a:r>
            <a:r>
              <a:rPr lang="uk-UA" sz="1800" dirty="0"/>
              <a:t>К</a:t>
            </a:r>
            <a:r>
              <a:rPr lang="uk-UA" sz="1800" dirty="0" smtClean="0"/>
              <a:t>одексу </a:t>
            </a:r>
            <a:r>
              <a:rPr lang="uk-UA" sz="1800" dirty="0"/>
              <a:t>У</a:t>
            </a:r>
            <a:r>
              <a:rPr lang="uk-UA" sz="1800" dirty="0" smtClean="0"/>
              <a:t>країни доходи місцевого бюджету складаються із загального та спеціального фондів і класифікуються за розділами.</a:t>
            </a:r>
          </a:p>
          <a:p>
            <a:pPr marL="0" indent="0">
              <a:buNone/>
            </a:pPr>
            <a:r>
              <a:rPr lang="uk-UA" sz="1800" b="1" dirty="0" smtClean="0"/>
              <a:t>До загального фонду відносяться</a:t>
            </a:r>
            <a:r>
              <a:rPr lang="uk-UA" sz="1800" dirty="0" smtClean="0"/>
              <a:t>:   </a:t>
            </a:r>
          </a:p>
          <a:p>
            <a:pPr marL="0" indent="0">
              <a:buNone/>
            </a:pPr>
            <a:r>
              <a:rPr lang="uk-UA" sz="1800" dirty="0"/>
              <a:t> </a:t>
            </a:r>
            <a:r>
              <a:rPr lang="uk-UA" sz="1800" dirty="0" smtClean="0"/>
              <a:t>                                         </a:t>
            </a:r>
            <a:r>
              <a:rPr lang="uk-UA" sz="1800" b="1" i="1" u="sng" dirty="0" smtClean="0"/>
              <a:t>Податкові  надходження</a:t>
            </a:r>
          </a:p>
          <a:p>
            <a:pPr marL="0" indent="0">
              <a:buNone/>
            </a:pPr>
            <a:r>
              <a:rPr lang="uk-UA" sz="1800" dirty="0" smtClean="0"/>
              <a:t>- ПДФО                                      - Податок на прибуток підприємств</a:t>
            </a:r>
          </a:p>
          <a:p>
            <a:pPr marL="0" indent="0">
              <a:buNone/>
            </a:pPr>
            <a:r>
              <a:rPr lang="uk-UA" sz="1800" dirty="0" smtClean="0"/>
              <a:t>- Акцизний податок                  - Місцеві податки ( </a:t>
            </a:r>
            <a:r>
              <a:rPr lang="uk-UA" sz="1800" i="1" dirty="0" smtClean="0"/>
              <a:t>податок на нерухоме                            			           майно,земельний податок, орендна плата)</a:t>
            </a:r>
            <a:endParaRPr lang="uk-UA" sz="1800" dirty="0"/>
          </a:p>
          <a:p>
            <a:pPr marL="0" indent="0">
              <a:buNone/>
            </a:pPr>
            <a:r>
              <a:rPr lang="uk-UA" sz="1800" dirty="0" smtClean="0"/>
              <a:t>- Єдиний</a:t>
            </a:r>
          </a:p>
          <a:p>
            <a:pPr marL="0" indent="0">
              <a:buNone/>
            </a:pPr>
            <a:r>
              <a:rPr lang="uk-UA" sz="1800" dirty="0"/>
              <a:t> </a:t>
            </a:r>
            <a:r>
              <a:rPr lang="uk-UA" sz="1800" dirty="0" smtClean="0"/>
              <a:t>                                       </a:t>
            </a:r>
            <a:r>
              <a:rPr lang="uk-UA" sz="1800" b="1" i="1" u="sng" dirty="0" smtClean="0"/>
              <a:t>Неподаткові надходження</a:t>
            </a:r>
          </a:p>
          <a:p>
            <a:pPr marL="0" indent="0">
              <a:buNone/>
            </a:pPr>
            <a:r>
              <a:rPr lang="uk-UA" sz="1800" dirty="0" smtClean="0"/>
              <a:t>- Адміністративні збори та платежі</a:t>
            </a:r>
          </a:p>
          <a:p>
            <a:pPr marL="0" indent="0">
              <a:buNone/>
            </a:pPr>
            <a:r>
              <a:rPr lang="uk-UA" sz="1800" dirty="0" smtClean="0"/>
              <a:t>- Орендна плата за користування цілісним майновим комплексом та іншим       державним майном</a:t>
            </a:r>
          </a:p>
          <a:p>
            <a:pPr marL="0" indent="0">
              <a:buNone/>
            </a:pPr>
            <a:r>
              <a:rPr lang="uk-UA" sz="1800" dirty="0" smtClean="0"/>
              <a:t>- Державне мито</a:t>
            </a:r>
          </a:p>
        </p:txBody>
      </p:sp>
    </p:spTree>
    <p:extLst>
      <p:ext uri="{BB962C8B-B14F-4D97-AF65-F5344CB8AC3E}">
        <p14:creationId xmlns:p14="http://schemas.microsoft.com/office/powerpoint/2010/main" val="370590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wipe/>
      </p:transition>
    </mc:Choice>
    <mc:Fallback xmlns="">
      <p:transition spd="slow" advTm="6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Структура власних доходів бюджету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    			       </a:t>
            </a:r>
            <a:r>
              <a:rPr lang="uk-UA" sz="1800" b="1" i="1" u="sng" dirty="0" smtClean="0"/>
              <a:t>                            Трансферти</a:t>
            </a:r>
          </a:p>
          <a:p>
            <a:pPr marL="0" indent="0" algn="just">
              <a:buNone/>
            </a:pPr>
            <a:r>
              <a:rPr lang="uk-UA" sz="1800" dirty="0"/>
              <a:t> </a:t>
            </a:r>
            <a:r>
              <a:rPr lang="uk-UA" sz="1800" dirty="0" smtClean="0"/>
              <a:t>   - Освітня субвенція</a:t>
            </a:r>
          </a:p>
          <a:p>
            <a:pPr marL="0" indent="0" algn="just">
              <a:buNone/>
            </a:pPr>
            <a:r>
              <a:rPr lang="uk-UA" sz="1800" dirty="0"/>
              <a:t> </a:t>
            </a:r>
            <a:r>
              <a:rPr lang="uk-UA" sz="1800" dirty="0" smtClean="0"/>
              <a:t>   - Медична субвенція</a:t>
            </a:r>
          </a:p>
          <a:p>
            <a:pPr marL="0" indent="0" algn="just">
              <a:buNone/>
            </a:pPr>
            <a:r>
              <a:rPr lang="uk-UA" sz="1800" dirty="0"/>
              <a:t> </a:t>
            </a:r>
            <a:r>
              <a:rPr lang="uk-UA" sz="1800" dirty="0" smtClean="0"/>
              <a:t>   - Дотація</a:t>
            </a:r>
          </a:p>
          <a:p>
            <a:pPr marL="0" indent="0" algn="ctr">
              <a:buNone/>
            </a:pPr>
            <a:r>
              <a:rPr lang="uk-UA" sz="1800" dirty="0" smtClean="0"/>
              <a:t>   </a:t>
            </a:r>
            <a:r>
              <a:rPr lang="uk-UA" sz="1800" b="1" dirty="0" smtClean="0"/>
              <a:t>До спеціального фонду відносяться:</a:t>
            </a:r>
          </a:p>
          <a:p>
            <a:pPr marL="0" indent="0" algn="just">
              <a:buNone/>
            </a:pPr>
            <a:r>
              <a:rPr lang="uk-UA" sz="1800" b="1" dirty="0"/>
              <a:t> </a:t>
            </a:r>
            <a:r>
              <a:rPr lang="uk-UA" sz="1800" b="1" dirty="0" smtClean="0"/>
              <a:t>   </a:t>
            </a:r>
            <a:r>
              <a:rPr lang="uk-UA" sz="1800" dirty="0" smtClean="0"/>
              <a:t>- Екологічний податок</a:t>
            </a:r>
          </a:p>
          <a:p>
            <a:pPr marL="0" indent="0">
              <a:buNone/>
            </a:pPr>
            <a:r>
              <a:rPr lang="uk-UA" sz="1800" dirty="0"/>
              <a:t> </a:t>
            </a:r>
            <a:r>
              <a:rPr lang="uk-UA" sz="1800" dirty="0" smtClean="0"/>
              <a:t>   - Власні надходження бюджетних                                                  	установ</a:t>
            </a:r>
          </a:p>
          <a:p>
            <a:pPr marL="0" indent="0" algn="just">
              <a:buNone/>
            </a:pPr>
            <a:r>
              <a:rPr lang="uk-UA" sz="1800" dirty="0"/>
              <a:t> </a:t>
            </a:r>
            <a:r>
              <a:rPr lang="uk-UA" sz="1800" dirty="0" smtClean="0"/>
              <a:t>   - Трансферти (інші субвенції)</a:t>
            </a:r>
          </a:p>
          <a:p>
            <a:pPr marL="0" indent="0" algn="just">
              <a:buNone/>
            </a:pPr>
            <a:r>
              <a:rPr lang="uk-UA" sz="1800" dirty="0" smtClean="0"/>
              <a:t> </a:t>
            </a:r>
            <a:endParaRPr lang="uk-UA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2270536"/>
              </p:ext>
            </p:extLst>
          </p:nvPr>
        </p:nvGraphicFramePr>
        <p:xfrm>
          <a:off x="3995936" y="1920875"/>
          <a:ext cx="4690864" cy="443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20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split orient="vert"/>
      </p:transition>
    </mc:Choice>
    <mc:Fallback xmlns="">
      <p:transition spd="slow" advTm="6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Аналіз виконання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 algn="just"/>
            <a:r>
              <a:rPr lang="uk-UA" dirty="0" smtClean="0"/>
              <a:t>При цьому ми можемо бачити динаміку зростання доходної частини бюджету помісячно по загальному фонду: 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21769248"/>
              </p:ext>
            </p:extLst>
          </p:nvPr>
        </p:nvGraphicFramePr>
        <p:xfrm>
          <a:off x="971600" y="1124744"/>
          <a:ext cx="741682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485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wipe/>
      </p:transition>
    </mc:Choice>
    <mc:Fallback xmlns="">
      <p:transition spd="slow" advTm="6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04056"/>
          </a:xfrm>
        </p:spPr>
        <p:txBody>
          <a:bodyPr>
            <a:normAutofit fontScale="90000"/>
          </a:bodyPr>
          <a:lstStyle/>
          <a:p>
            <a:pPr marL="685800" indent="-685800" algn="ctr">
              <a:buFont typeface="Arial" pitchFamily="34" charset="0"/>
              <a:buChar char="•"/>
            </a:pPr>
            <a:r>
              <a:rPr lang="uk-UA" sz="4800" dirty="0" smtClean="0"/>
              <a:t>Структура місцевих податків</a:t>
            </a:r>
            <a:endParaRPr lang="ru-RU" sz="4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080113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422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1000">
        <p:split orient="vert"/>
      </p:transition>
    </mc:Choice>
    <mc:Fallback xmlns="">
      <p:transition spd="slow" advTm="61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 smtClean="0"/>
              <a:t>      Структура місцевих податків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776636"/>
              </p:ext>
            </p:extLst>
          </p:nvPr>
        </p:nvGraphicFramePr>
        <p:xfrm>
          <a:off x="467544" y="1844824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735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wipe/>
      </p:transition>
    </mc:Choice>
    <mc:Fallback xmlns="">
      <p:transition spd="slow" advTm="6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Неподаткові надходження 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20" y="1484784"/>
            <a:ext cx="8642152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split orient="vert"/>
      </p:transition>
    </mc:Choice>
    <mc:Fallback xmlns="">
      <p:transition spd="slow" advTm="6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Структура неподаткових надходжень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084098"/>
              </p:ext>
            </p:extLst>
          </p:nvPr>
        </p:nvGraphicFramePr>
        <p:xfrm>
          <a:off x="467544" y="2276872"/>
          <a:ext cx="842493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922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60000">
        <p:wipe/>
      </p:transition>
    </mc:Choice>
    <mc:Fallback xmlns="">
      <p:transition spd="slow" advTm="6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508</TotalTime>
  <Words>317</Words>
  <Application>Microsoft Office PowerPoint</Application>
  <PresentationFormat>Экран (4:3)</PresentationFormat>
  <Paragraphs>60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Виконання показників бюджету виконавчого комітету  Сергіївської сільської ради</vt:lpstr>
      <vt:lpstr>Аналіз виконання</vt:lpstr>
      <vt:lpstr>Структура власних доходів бюджету</vt:lpstr>
      <vt:lpstr>Структура власних доходів бюджету</vt:lpstr>
      <vt:lpstr>Аналіз виконання</vt:lpstr>
      <vt:lpstr>Структура місцевих податків</vt:lpstr>
      <vt:lpstr>      Структура місцевих податків</vt:lpstr>
      <vt:lpstr>        Неподаткові надходження </vt:lpstr>
      <vt:lpstr>Структура неподаткових надходжень</vt:lpstr>
      <vt:lpstr>Спеціальний фонд </vt:lpstr>
      <vt:lpstr>                Спеціальний фонд</vt:lpstr>
      <vt:lpstr>Структура ОТГ</vt:lpstr>
      <vt:lpstr>Структура ОТГ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39</cp:revision>
  <dcterms:created xsi:type="dcterms:W3CDTF">2017-06-22T07:47:32Z</dcterms:created>
  <dcterms:modified xsi:type="dcterms:W3CDTF">2017-07-11T10:13:45Z</dcterms:modified>
</cp:coreProperties>
</file>